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968074-A2D4-46EE-B412-E04B737F876A}" type="datetimeFigureOut">
              <a:rPr lang="cs-CZ" smtClean="0"/>
              <a:t>26. 5. 2013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D50114-ACB2-4383-8400-F9C44DD58F3D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zentace-fyzika-chemie.wz.cz/fyzikasedm/primocare_sireni_svetla.pp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hysedu.science.upjs.sk/ejs/01%20Optika/0120%20mirrordoubleangle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explorelearning.com/index.cfm?method=cResource.dspView&amp;ResourceID=1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Světelné jevy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Šíření a rychlost světla</a:t>
            </a:r>
          </a:p>
          <a:p>
            <a:r>
              <a:rPr lang="cs-CZ" dirty="0" smtClean="0"/>
              <a:t>Odraz  a lom světla</a:t>
            </a:r>
          </a:p>
          <a:p>
            <a:r>
              <a:rPr lang="cs-CZ" dirty="0" smtClean="0"/>
              <a:t>Zobrazovací soustavy</a:t>
            </a:r>
          </a:p>
          <a:p>
            <a:r>
              <a:rPr lang="cs-CZ" dirty="0" smtClean="0"/>
              <a:t>Optické přístroje</a:t>
            </a:r>
          </a:p>
          <a:p>
            <a:r>
              <a:rPr lang="cs-CZ" dirty="0" smtClean="0"/>
              <a:t>Disperze světla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00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Úplný odraz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případě lomu od kolmice může nastat situace, kdy úhel lomu je právě 90°. Při dalším zvětšení úhlu dopadu k lomu nedojde, paprsek se odráží. Tento jev se nazývá úplný (totální) odraz. Jev se využívá např. při šíření signálu ve světelných kabelech nebo při vyšetřování vnitřních orgánů v lékařství, v optických přístrojích .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3573016"/>
            <a:ext cx="3638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288032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9470"/>
            <a:ext cx="3429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6"/>
            <a:ext cx="2466975" cy="13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zobrazení lomem,</a:t>
            </a:r>
          </a:p>
          <a:p>
            <a:r>
              <a:rPr lang="cs-CZ" sz="2400" dirty="0"/>
              <a:t>převážně sklo o větším indexu lomu, než je index lomu okolního prostředí,</a:t>
            </a:r>
          </a:p>
          <a:p>
            <a:r>
              <a:rPr lang="cs-CZ" sz="2400" dirty="0"/>
              <a:t>dvě kulové plochy, případně jedna plocha rovinná,</a:t>
            </a:r>
          </a:p>
          <a:p>
            <a:r>
              <a:rPr lang="cs-CZ" sz="2400" dirty="0"/>
              <a:t>spojky, rozptylky, </a:t>
            </a:r>
          </a:p>
          <a:p>
            <a:r>
              <a:rPr lang="cs-CZ" sz="2400" dirty="0"/>
              <a:t>předpoklad – tenká čočka – zanedbatelné rozměry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45354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6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čoček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Světlo čočkou prochází, a proto rozlišujeme </a:t>
            </a:r>
            <a:r>
              <a:rPr lang="cs-CZ" sz="2400" b="1" dirty="0"/>
              <a:t>prostor předmětový</a:t>
            </a:r>
            <a:r>
              <a:rPr lang="cs-CZ" sz="2400" dirty="0"/>
              <a:t> - z něho světlo přichází, a </a:t>
            </a:r>
            <a:r>
              <a:rPr lang="cs-CZ" sz="2400" b="1" dirty="0"/>
              <a:t>prostor obrazový</a:t>
            </a:r>
            <a:r>
              <a:rPr lang="cs-CZ" sz="2400" dirty="0"/>
              <a:t> - prostor, do něhož světlo vstupuje po průchodu čočkou.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Indexy poloměrů křivosti (resp. středů křivosti) jednotlivých optických ploch jsou značeny v souladu s konvencí znamének a značení: plocha, na kterou světlo dopadá jako první, má index 1.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200" i="1" dirty="0"/>
              <a:t>o</a:t>
            </a:r>
            <a:r>
              <a:rPr lang="cs-CZ" sz="2200" dirty="0"/>
              <a:t> – optická osa, </a:t>
            </a:r>
            <a:r>
              <a:rPr lang="cs-CZ" sz="2200" i="1" dirty="0"/>
              <a:t>C</a:t>
            </a:r>
            <a:r>
              <a:rPr lang="cs-CZ" sz="2200" i="1" baseline="-25000" dirty="0"/>
              <a:t>1</a:t>
            </a:r>
            <a:r>
              <a:rPr lang="cs-CZ" sz="2200" dirty="0"/>
              <a:t>,</a:t>
            </a:r>
            <a:r>
              <a:rPr lang="cs-CZ" sz="2200" i="1" dirty="0"/>
              <a:t>C</a:t>
            </a:r>
            <a:r>
              <a:rPr lang="cs-CZ" sz="2200" i="1" baseline="-25000" dirty="0"/>
              <a:t>2 </a:t>
            </a:r>
            <a:r>
              <a:rPr lang="cs-CZ" sz="2200" i="1" dirty="0"/>
              <a:t>– </a:t>
            </a:r>
            <a:r>
              <a:rPr lang="cs-CZ" sz="2200" dirty="0"/>
              <a:t>středy křivosti optických ploch,  </a:t>
            </a:r>
            <a:r>
              <a:rPr lang="cs-CZ" sz="2200" i="1" dirty="0"/>
              <a:t>V</a:t>
            </a:r>
            <a:r>
              <a:rPr lang="cs-CZ" sz="2200" i="1" baseline="-25000" dirty="0"/>
              <a:t>1</a:t>
            </a:r>
            <a:r>
              <a:rPr lang="cs-CZ" sz="2200" i="1" dirty="0"/>
              <a:t>,V</a:t>
            </a:r>
            <a:r>
              <a:rPr lang="cs-CZ" sz="2200" i="1" baseline="-25000" dirty="0"/>
              <a:t>2</a:t>
            </a:r>
            <a:r>
              <a:rPr lang="cs-CZ" sz="2200" dirty="0"/>
              <a:t> – vrcholy optických ploch,  </a:t>
            </a:r>
            <a:r>
              <a:rPr lang="cs-CZ" sz="2200" i="1" dirty="0"/>
              <a:t>r</a:t>
            </a:r>
            <a:r>
              <a:rPr lang="cs-CZ" sz="2200" i="1" baseline="-25000" dirty="0"/>
              <a:t>1</a:t>
            </a:r>
            <a:r>
              <a:rPr lang="cs-CZ" sz="2200" dirty="0"/>
              <a:t>,</a:t>
            </a:r>
            <a:r>
              <a:rPr lang="cs-CZ" sz="2200" i="1" dirty="0"/>
              <a:t>r</a:t>
            </a:r>
            <a:r>
              <a:rPr lang="cs-CZ" sz="2200" i="1" baseline="-25000" dirty="0"/>
              <a:t>2 </a:t>
            </a:r>
            <a:r>
              <a:rPr lang="cs-CZ" sz="2200" i="1" dirty="0"/>
              <a:t> - </a:t>
            </a:r>
            <a:r>
              <a:rPr lang="cs-CZ" sz="2200" dirty="0"/>
              <a:t>poloměry křivosti lámavých </a:t>
            </a:r>
            <a:r>
              <a:rPr lang="cs-CZ" sz="2200" dirty="0" smtClean="0"/>
              <a:t>ploch, F a F´- ohniska (předmětové a obrazové).</a:t>
            </a:r>
            <a:endParaRPr lang="cs-CZ" sz="2200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4005064"/>
            <a:ext cx="4038600" cy="10937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3332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čočkami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Spojka - bod, do kterého láme všechny  paprsky – ohnisko, vzdálenost  ohniska  od optického středu – ohnisková  vzdálenost </a:t>
            </a:r>
            <a:r>
              <a:rPr lang="cs-CZ" i="1" dirty="0" smtClean="0"/>
              <a:t> f</a:t>
            </a:r>
            <a:r>
              <a:rPr lang="cs-CZ" dirty="0" smtClean="0"/>
              <a:t>.</a:t>
            </a:r>
          </a:p>
          <a:p>
            <a:r>
              <a:rPr lang="cs-CZ" dirty="0" smtClean="0"/>
              <a:t>Rozptylka – všechny  dopadající  paprsky se rozptylují, zdánlivě se protínají v předmětovém prostoru v jednom bodě – ohnisku F´, ohnisková  vzdálenost </a:t>
            </a:r>
            <a:r>
              <a:rPr lang="cs-CZ" i="1" dirty="0" smtClean="0"/>
              <a:t> f´.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23241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2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čočkou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 zobrazování čočkami vedeme předmětem tři význačné paprsky: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1. paprsek prochází optickým středem – neláme se,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2. paprsek rovnoběžný s optickou osou – láme se do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obrazového ohniska,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3. paprsek prochází předmětovým ohniskem – láme 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se rovnoběžně s optickou osou .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5622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14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spojnou čočkou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zobrazení spojnou čočkou závisí vlastnosti obrazu na umístění předmětu vzhledem k předmětovému ohnisku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Poloha předmětu     Vlastnosti obrazu</a:t>
            </a:r>
          </a:p>
          <a:p>
            <a:pPr marL="0" indent="0">
              <a:buNone/>
            </a:pPr>
            <a:r>
              <a:rPr lang="cs-CZ" sz="2000" dirty="0"/>
              <a:t>v</a:t>
            </a:r>
            <a:r>
              <a:rPr lang="cs-CZ" sz="2000" dirty="0" smtClean="0"/>
              <a:t>ětší než 2</a:t>
            </a:r>
            <a:r>
              <a:rPr lang="cs-CZ" sz="2000" i="1" dirty="0" smtClean="0"/>
              <a:t>f                </a:t>
            </a:r>
            <a:r>
              <a:rPr lang="cs-CZ" sz="2000" dirty="0" smtClean="0"/>
              <a:t>skutečný, převrácený,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zmenšený</a:t>
            </a:r>
          </a:p>
          <a:p>
            <a:pPr marL="0" indent="0">
              <a:buNone/>
            </a:pPr>
            <a:r>
              <a:rPr lang="cs-CZ" sz="2000" dirty="0" smtClean="0"/>
              <a:t>2</a:t>
            </a:r>
            <a:r>
              <a:rPr lang="cs-CZ" sz="2000" i="1" dirty="0" smtClean="0"/>
              <a:t>f                                 </a:t>
            </a:r>
            <a:r>
              <a:rPr lang="cs-CZ" sz="2000" dirty="0" smtClean="0"/>
              <a:t>skutečný</a:t>
            </a:r>
            <a:r>
              <a:rPr lang="cs-CZ" sz="2000" dirty="0"/>
              <a:t>, převrácený</a:t>
            </a:r>
            <a:r>
              <a:rPr lang="cs-CZ" sz="2000" dirty="0" smtClean="0"/>
              <a:t>, stejně velký</a:t>
            </a:r>
          </a:p>
          <a:p>
            <a:pPr marL="0" indent="0">
              <a:buNone/>
            </a:pPr>
            <a:r>
              <a:rPr lang="cs-CZ" sz="2000" dirty="0"/>
              <a:t>m</a:t>
            </a:r>
            <a:r>
              <a:rPr lang="cs-CZ" sz="2000" dirty="0" smtClean="0"/>
              <a:t>ezi </a:t>
            </a:r>
            <a:r>
              <a:rPr lang="cs-CZ" sz="2000" dirty="0"/>
              <a:t>2</a:t>
            </a:r>
            <a:r>
              <a:rPr lang="cs-CZ" sz="2000" i="1" dirty="0"/>
              <a:t>f </a:t>
            </a:r>
            <a:r>
              <a:rPr lang="cs-CZ" sz="2000" i="1" dirty="0" smtClean="0"/>
              <a:t> </a:t>
            </a:r>
            <a:r>
              <a:rPr lang="cs-CZ" sz="2000" dirty="0" smtClean="0"/>
              <a:t>a</a:t>
            </a:r>
            <a:r>
              <a:rPr lang="cs-CZ" sz="2000" i="1" dirty="0" smtClean="0"/>
              <a:t> f                 </a:t>
            </a:r>
            <a:r>
              <a:rPr lang="cs-CZ" sz="2000" dirty="0"/>
              <a:t>skutečný, </a:t>
            </a:r>
            <a:r>
              <a:rPr lang="cs-CZ" sz="2000" dirty="0" smtClean="0"/>
              <a:t>převrácený, zvětšený</a:t>
            </a:r>
          </a:p>
          <a:p>
            <a:pPr marL="0" indent="0">
              <a:buNone/>
            </a:pPr>
            <a:r>
              <a:rPr lang="cs-CZ" sz="2000" i="1" dirty="0" smtClean="0"/>
              <a:t>f                                   </a:t>
            </a:r>
            <a:r>
              <a:rPr lang="cs-CZ" sz="2000" dirty="0" smtClean="0"/>
              <a:t>v nekonečnu (nevznikne)</a:t>
            </a:r>
          </a:p>
          <a:p>
            <a:pPr marL="0" indent="0">
              <a:buNone/>
            </a:pPr>
            <a:r>
              <a:rPr lang="cs-CZ" sz="2000" dirty="0" smtClean="0"/>
              <a:t>menší než </a:t>
            </a:r>
            <a:r>
              <a:rPr lang="cs-CZ" sz="2000" i="1" dirty="0" smtClean="0"/>
              <a:t>f                </a:t>
            </a:r>
            <a:r>
              <a:rPr lang="cs-CZ" sz="2000" dirty="0" smtClean="0"/>
              <a:t>zdánlivý, vzpřímený, zvětšený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143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539552" y="3501008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627784" y="3212976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0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rozptylnou čočkou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zobrazení rozptylkou je obraz vždy zdánlivý, vzpřímený </a:t>
            </a:r>
            <a:r>
              <a:rPr lang="cs-CZ" smtClean="0"/>
              <a:t>a zmenšený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33123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1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 člověka nejdůležitější optický přístroj.</a:t>
            </a:r>
          </a:p>
          <a:p>
            <a:r>
              <a:rPr lang="cs-CZ" sz="2400" dirty="0"/>
              <a:t>Spojná optická soustava s měnitelnou ohniskovou vzdáleností.</a:t>
            </a:r>
          </a:p>
          <a:p>
            <a:r>
              <a:rPr lang="cs-CZ" sz="2400" dirty="0"/>
              <a:t>Obraz předmětů se vytváří po průchodu spojnou čočkou na citlivé sítnici.</a:t>
            </a:r>
          </a:p>
          <a:p>
            <a:r>
              <a:rPr lang="cs-CZ" sz="2400" dirty="0"/>
              <a:t>Je skutečný, zmenšený,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převrácený</a:t>
            </a:r>
            <a:r>
              <a:rPr lang="cs-CZ" sz="2400" dirty="0"/>
              <a:t>.</a:t>
            </a:r>
          </a:p>
          <a:p>
            <a:r>
              <a:rPr lang="cs-CZ" sz="2400" dirty="0"/>
              <a:t>Mozek tuto chybu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koriguje</a:t>
            </a:r>
            <a:r>
              <a:rPr lang="cs-CZ" sz="2400" dirty="0"/>
              <a:t>.</a:t>
            </a:r>
          </a:p>
          <a:p>
            <a:r>
              <a:rPr lang="cs-CZ" sz="2400" dirty="0"/>
              <a:t>Stavba oka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0671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8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Stavba sítnice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83384" cy="4389120"/>
          </a:xfrm>
        </p:spPr>
        <p:txBody>
          <a:bodyPr/>
          <a:lstStyle/>
          <a:p>
            <a:r>
              <a:rPr lang="cs-CZ" sz="2400" dirty="0"/>
              <a:t>Světlo prochází nejdříve vyživovací vrstvou sítnice, a až poté dopadá na vrstvu </a:t>
            </a:r>
            <a:r>
              <a:rPr lang="cs-CZ" sz="2400" dirty="0" err="1"/>
              <a:t>světlocitlivých</a:t>
            </a:r>
            <a:r>
              <a:rPr lang="cs-CZ" sz="2400" dirty="0"/>
              <a:t> buněk, v níž dochází k vlastnímu zpracování </a:t>
            </a:r>
          </a:p>
          <a:p>
            <a:pPr marL="0" indent="0">
              <a:buNone/>
            </a:pPr>
            <a:r>
              <a:rPr lang="cs-CZ" sz="2400" dirty="0" smtClean="0"/>
              <a:t>světla </a:t>
            </a:r>
            <a:r>
              <a:rPr lang="cs-CZ" sz="2400" dirty="0"/>
              <a:t>a jeho přeměně na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elektrické </a:t>
            </a:r>
            <a:r>
              <a:rPr lang="cs-CZ" sz="2400" dirty="0"/>
              <a:t>impulsy. Ostatní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savci </a:t>
            </a:r>
            <a:r>
              <a:rPr lang="cs-CZ" sz="2400" dirty="0"/>
              <a:t>mají oko vystavěné tak,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že </a:t>
            </a:r>
            <a:r>
              <a:rPr lang="cs-CZ" sz="2400" dirty="0"/>
              <a:t>vyživovací vrstvy sítnice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jsou </a:t>
            </a:r>
            <a:r>
              <a:rPr lang="cs-CZ" sz="2400" dirty="0"/>
              <a:t>až za vrstvou,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 </a:t>
            </a:r>
            <a:r>
              <a:rPr lang="cs-CZ" sz="2400" dirty="0"/>
              <a:t>níž dochází k transdukci. 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84" y="2852936"/>
            <a:ext cx="4572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3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u="sng" dirty="0"/>
              <a:t>Žlutá skvrna</a:t>
            </a:r>
            <a:r>
              <a:rPr lang="cs-CZ" sz="2400" dirty="0"/>
              <a:t> - místo nejostřejšího vidění, má průměr asi 1 mm. Převládají v ní čípky. </a:t>
            </a:r>
          </a:p>
          <a:p>
            <a:r>
              <a:rPr lang="cs-CZ" sz="2400" dirty="0"/>
              <a:t> </a:t>
            </a:r>
            <a:r>
              <a:rPr lang="cs-CZ" sz="2400" u="sng" dirty="0"/>
              <a:t>Slepá skvrna</a:t>
            </a:r>
            <a:r>
              <a:rPr lang="cs-CZ" sz="2400" dirty="0"/>
              <a:t> - místo bez čípků a tyčinek, kde zrakový nerv opouští oční kouli. Je asi 5 mm vzdálená od žluté skvrny. </a:t>
            </a:r>
          </a:p>
          <a:p>
            <a:pPr>
              <a:buNone/>
            </a:pPr>
            <a:r>
              <a:rPr lang="cs-CZ" sz="2000" i="1" dirty="0"/>
              <a:t>O existenci slepé skvrny je možné se přesvědčit </a:t>
            </a:r>
            <a:r>
              <a:rPr lang="cs-CZ" sz="2000" i="1" dirty="0" smtClean="0"/>
              <a:t>pokusem</a:t>
            </a:r>
          </a:p>
          <a:p>
            <a:pPr>
              <a:buNone/>
            </a:pPr>
            <a:r>
              <a:rPr lang="cs-CZ" sz="2000" i="1" dirty="0" smtClean="0"/>
              <a:t>Zavřete levé oko </a:t>
            </a:r>
            <a:r>
              <a:rPr lang="cs-CZ" sz="2000" i="1" dirty="0"/>
              <a:t>a pravým pozorujte křížek. </a:t>
            </a:r>
            <a:r>
              <a:rPr lang="cs-CZ" sz="2000" i="1" dirty="0" smtClean="0"/>
              <a:t>Přibližujete-li,</a:t>
            </a:r>
          </a:p>
          <a:p>
            <a:pPr>
              <a:buNone/>
            </a:pPr>
            <a:r>
              <a:rPr lang="cs-CZ" sz="2000" i="1" dirty="0" smtClean="0"/>
              <a:t>případně </a:t>
            </a:r>
            <a:r>
              <a:rPr lang="cs-CZ" sz="2000" i="1" dirty="0"/>
              <a:t>vzdalujete-li oko od obrázku, </a:t>
            </a:r>
            <a:r>
              <a:rPr lang="cs-CZ" sz="2000" i="1" dirty="0" smtClean="0"/>
              <a:t>pak při určité</a:t>
            </a:r>
          </a:p>
          <a:p>
            <a:pPr>
              <a:buNone/>
            </a:pPr>
            <a:r>
              <a:rPr lang="cs-CZ" sz="2000" i="1" dirty="0" smtClean="0"/>
              <a:t>vzdálenosti </a:t>
            </a:r>
            <a:r>
              <a:rPr lang="cs-CZ" sz="2000" i="1" dirty="0"/>
              <a:t>kruh zmizí ze zorného pole oka - to znamená, </a:t>
            </a:r>
            <a:r>
              <a:rPr lang="cs-CZ" sz="2000" i="1" dirty="0" smtClean="0"/>
              <a:t>že jeho obraz</a:t>
            </a:r>
          </a:p>
          <a:p>
            <a:pPr>
              <a:buNone/>
            </a:pPr>
            <a:r>
              <a:rPr lang="cs-CZ" sz="2000" i="1" dirty="0" smtClean="0"/>
              <a:t>právě  dopadl </a:t>
            </a:r>
            <a:r>
              <a:rPr lang="cs-CZ" sz="2000" i="1" dirty="0"/>
              <a:t>na slepou skvrnu.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78769"/>
            <a:ext cx="27559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26004"/>
            <a:ext cx="38163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8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Šíření a rychlost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Podívejte se na tuto prezentaci a pak odpovězte na otázky.</a:t>
            </a:r>
          </a:p>
          <a:p>
            <a:r>
              <a:rPr lang="cs-CZ" b="1" dirty="0">
                <a:hlinkClick r:id="rId2"/>
              </a:rPr>
              <a:t>Přímočaré </a:t>
            </a:r>
            <a:r>
              <a:rPr lang="cs-CZ" b="1" i="1" dirty="0">
                <a:hlinkClick r:id="rId2"/>
              </a:rPr>
              <a:t>šíření světla</a:t>
            </a:r>
            <a:r>
              <a:rPr lang="cs-CZ" b="1" dirty="0">
                <a:hlinkClick r:id="rId2"/>
              </a:rPr>
              <a:t>, rychlost světla</a:t>
            </a:r>
            <a:endParaRPr lang="cs-CZ" b="1" dirty="0"/>
          </a:p>
          <a:p>
            <a:endParaRPr lang="cs-CZ" dirty="0"/>
          </a:p>
          <a:p>
            <a:r>
              <a:rPr lang="cs-CZ" i="1" dirty="0" smtClean="0"/>
              <a:t>Jakými optickými prostředími jsou med, mléko, asfalt, led, beton, mořská voda?</a:t>
            </a:r>
          </a:p>
          <a:p>
            <a:r>
              <a:rPr lang="cs-CZ" i="1" dirty="0" smtClean="0"/>
              <a:t>Vysvětli, proč při bouřce vidíme blesk okamžitě, ale zvuk hromu slyšíme později.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0311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Vady oka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Krátkozrakost - vzdálený </a:t>
            </a:r>
            <a:r>
              <a:rPr lang="cs-CZ" sz="2000" dirty="0" smtClean="0"/>
              <a:t>bod </a:t>
            </a:r>
          </a:p>
          <a:p>
            <a:pPr marL="0" indent="0">
              <a:buNone/>
            </a:pPr>
            <a:r>
              <a:rPr lang="cs-CZ" sz="2000" dirty="0" smtClean="0"/>
              <a:t>je </a:t>
            </a:r>
            <a:r>
              <a:rPr lang="cs-CZ" sz="2000" dirty="0"/>
              <a:t>v konečné vzdálenosti </a:t>
            </a:r>
            <a:r>
              <a:rPr lang="cs-CZ" sz="2000" b="1" dirty="0"/>
              <a:t>před okem</a:t>
            </a:r>
            <a:r>
              <a:rPr lang="cs-CZ" sz="2000" dirty="0" smtClean="0"/>
              <a:t>,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r>
              <a:rPr lang="cs-CZ" sz="2000" dirty="0" err="1"/>
              <a:t>tzn.takové</a:t>
            </a:r>
            <a:r>
              <a:rPr lang="cs-CZ" sz="2000" dirty="0"/>
              <a:t> oko vidí ostře jen </a:t>
            </a:r>
            <a:r>
              <a:rPr lang="cs-CZ" sz="2000" dirty="0" smtClean="0"/>
              <a:t>předměty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r>
              <a:rPr lang="cs-CZ" sz="2000" dirty="0"/>
              <a:t>ve vzdálenosti menší, než </a:t>
            </a:r>
            <a:r>
              <a:rPr lang="cs-CZ" sz="2000" dirty="0" smtClean="0"/>
              <a:t>je vzdálený </a:t>
            </a:r>
          </a:p>
          <a:p>
            <a:pPr marL="0" indent="0">
              <a:buNone/>
            </a:pPr>
            <a:r>
              <a:rPr lang="cs-CZ" sz="2000" dirty="0" smtClean="0"/>
              <a:t>bod</a:t>
            </a:r>
            <a:r>
              <a:rPr lang="cs-CZ" sz="2000" dirty="0"/>
              <a:t>, protože u větších vzdáleností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vzniká </a:t>
            </a:r>
            <a:r>
              <a:rPr lang="cs-CZ" sz="2000" dirty="0"/>
              <a:t>obraz předmětu </a:t>
            </a:r>
            <a:r>
              <a:rPr lang="cs-CZ" sz="2000" i="1" dirty="0"/>
              <a:t>před </a:t>
            </a:r>
            <a:r>
              <a:rPr lang="cs-CZ" sz="2000" i="1" dirty="0" smtClean="0"/>
              <a:t>sítnicí.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Vada se koriguje rozptylkou.</a:t>
            </a:r>
          </a:p>
          <a:p>
            <a:r>
              <a:rPr lang="cs-CZ" sz="2000" b="1" dirty="0"/>
              <a:t>Dalekozrakost</a:t>
            </a:r>
            <a:r>
              <a:rPr lang="cs-CZ" sz="2000" dirty="0"/>
              <a:t> - vzdálený bod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je </a:t>
            </a:r>
            <a:r>
              <a:rPr lang="cs-CZ" sz="2000" dirty="0"/>
              <a:t>v konečné vzdálenosti </a:t>
            </a:r>
            <a:r>
              <a:rPr lang="cs-CZ" sz="2000" b="1" dirty="0"/>
              <a:t>za okem</a:t>
            </a:r>
            <a:r>
              <a:rPr lang="cs-CZ" sz="2000" dirty="0" smtClean="0"/>
              <a:t>,</a:t>
            </a:r>
          </a:p>
          <a:p>
            <a:pPr marL="0" indent="0">
              <a:buNone/>
            </a:pPr>
            <a:r>
              <a:rPr lang="cs-CZ" sz="2000" dirty="0" smtClean="0"/>
              <a:t>obraz </a:t>
            </a:r>
            <a:r>
              <a:rPr lang="cs-CZ" sz="2000" dirty="0"/>
              <a:t>předmětů umístěných v nekonečnu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vzniká </a:t>
            </a:r>
            <a:r>
              <a:rPr lang="cs-CZ" sz="2000" i="1" dirty="0"/>
              <a:t>za </a:t>
            </a:r>
            <a:r>
              <a:rPr lang="cs-CZ" sz="2000" i="1" dirty="0" smtClean="0"/>
              <a:t>sítnicí.</a:t>
            </a:r>
            <a:r>
              <a:rPr lang="cs-CZ" sz="2000" dirty="0" smtClean="0"/>
              <a:t> Vada se koriguje spojkou.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36" y="2033705"/>
            <a:ext cx="17129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17129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1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Optické přístroje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sz="3200" b="1" dirty="0"/>
              <a:t>Lupa</a:t>
            </a:r>
            <a:r>
              <a:rPr lang="cs-CZ" sz="2800" dirty="0"/>
              <a:t>  </a:t>
            </a:r>
          </a:p>
          <a:p>
            <a:pPr marL="457200" indent="-457200">
              <a:buNone/>
            </a:pPr>
            <a:r>
              <a:rPr lang="cs-CZ" sz="2000" dirty="0" smtClean="0"/>
              <a:t>Spojka </a:t>
            </a:r>
            <a:r>
              <a:rPr lang="cs-CZ" sz="2000" dirty="0"/>
              <a:t>lupy vytváří neskutečný obraz,</a:t>
            </a:r>
          </a:p>
          <a:p>
            <a:pPr marL="457200" indent="-457200">
              <a:buNone/>
            </a:pPr>
            <a:r>
              <a:rPr lang="cs-CZ" sz="2000" dirty="0"/>
              <a:t>který spojka oka přemění na skutečný.</a:t>
            </a:r>
          </a:p>
          <a:p>
            <a:pPr marL="457200" indent="-457200">
              <a:buNone/>
            </a:pPr>
            <a:r>
              <a:rPr lang="cs-CZ" sz="2000" dirty="0"/>
              <a:t>Ten se zobrazí na sítnici. Pro </a:t>
            </a:r>
            <a:r>
              <a:rPr lang="cs-CZ" sz="2000" b="1" dirty="0"/>
              <a:t>úhlové </a:t>
            </a:r>
          </a:p>
          <a:p>
            <a:pPr marL="457200" indent="-457200">
              <a:buNone/>
            </a:pPr>
            <a:r>
              <a:rPr lang="cs-CZ" sz="2000" b="1" dirty="0"/>
              <a:t>zvětšení lupy</a:t>
            </a:r>
            <a:r>
              <a:rPr lang="cs-CZ" sz="2000" dirty="0"/>
              <a:t> platí </a:t>
            </a:r>
            <a:r>
              <a:rPr lang="cs-CZ" sz="2000" b="1" i="1" dirty="0">
                <a:latin typeface="Symbol" pitchFamily="18" charset="2"/>
              </a:rPr>
              <a:t>g</a:t>
            </a:r>
            <a:r>
              <a:rPr lang="cs-CZ" sz="2000" b="1" i="1" dirty="0">
                <a:latin typeface="Times New Roman" pitchFamily="18" charset="0"/>
              </a:rPr>
              <a:t> </a:t>
            </a:r>
            <a:r>
              <a:rPr lang="cs-CZ" sz="2000" b="1" dirty="0">
                <a:latin typeface="Times New Roman" pitchFamily="18" charset="0"/>
              </a:rPr>
              <a:t>= </a:t>
            </a:r>
            <a:r>
              <a:rPr lang="cs-CZ" sz="2000" b="1" i="1" dirty="0">
                <a:latin typeface="Times New Roman" pitchFamily="18" charset="0"/>
              </a:rPr>
              <a:t>d</a:t>
            </a:r>
            <a:r>
              <a:rPr lang="cs-CZ" sz="2000" b="1" dirty="0">
                <a:latin typeface="Times New Roman" pitchFamily="18" charset="0"/>
              </a:rPr>
              <a:t>/</a:t>
            </a:r>
            <a:r>
              <a:rPr lang="cs-CZ" sz="2000" b="1" i="1" dirty="0">
                <a:latin typeface="Times New Roman" pitchFamily="18" charset="0"/>
              </a:rPr>
              <a:t>f </a:t>
            </a:r>
          </a:p>
          <a:p>
            <a:pPr marL="457200" indent="-457200">
              <a:buNone/>
            </a:pPr>
            <a:r>
              <a:rPr lang="cs-CZ" sz="2000" dirty="0">
                <a:latin typeface="Times New Roman" pitchFamily="18" charset="0"/>
              </a:rPr>
              <a:t>(</a:t>
            </a:r>
            <a:r>
              <a:rPr lang="cs-CZ" sz="2000" i="1" dirty="0">
                <a:latin typeface="Times New Roman" pitchFamily="18" charset="0"/>
              </a:rPr>
              <a:t>d</a:t>
            </a:r>
            <a:r>
              <a:rPr lang="cs-CZ" sz="2000" b="1" i="1" dirty="0">
                <a:latin typeface="Times New Roman" pitchFamily="18" charset="0"/>
              </a:rPr>
              <a:t> – </a:t>
            </a:r>
            <a:r>
              <a:rPr lang="cs-CZ" sz="2000" dirty="0">
                <a:latin typeface="Times New Roman" pitchFamily="18" charset="0"/>
              </a:rPr>
              <a:t>konvenční zraková vzdálenost, </a:t>
            </a:r>
          </a:p>
          <a:p>
            <a:pPr marL="457200" indent="-457200">
              <a:buNone/>
            </a:pPr>
            <a:r>
              <a:rPr lang="cs-CZ" sz="2000" dirty="0">
                <a:latin typeface="Times New Roman" pitchFamily="18" charset="0"/>
              </a:rPr>
              <a:t> </a:t>
            </a:r>
            <a:r>
              <a:rPr lang="cs-CZ" sz="2000" i="1" dirty="0">
                <a:latin typeface="Times New Roman" pitchFamily="18" charset="0"/>
              </a:rPr>
              <a:t>f </a:t>
            </a:r>
            <a:r>
              <a:rPr lang="cs-CZ" sz="2000" dirty="0">
                <a:latin typeface="Times New Roman" pitchFamily="18" charset="0"/>
              </a:rPr>
              <a:t>– ohnisková </a:t>
            </a:r>
            <a:r>
              <a:rPr lang="cs-CZ" sz="2000" dirty="0" smtClean="0">
                <a:latin typeface="Times New Roman" pitchFamily="18" charset="0"/>
              </a:rPr>
              <a:t>vzdálenost, </a:t>
            </a:r>
            <a:r>
              <a:rPr lang="cs-CZ" sz="2000" dirty="0" smtClean="0">
                <a:latin typeface="Symbol" pitchFamily="18" charset="2"/>
              </a:rPr>
              <a:t>t </a:t>
            </a:r>
            <a:r>
              <a:rPr lang="cs-CZ" sz="2000" dirty="0" smtClean="0"/>
              <a:t>- zorný úhel</a:t>
            </a:r>
            <a:r>
              <a:rPr lang="cs-CZ" sz="2000" dirty="0" smtClean="0">
                <a:latin typeface="Times New Roman" pitchFamily="18" charset="0"/>
              </a:rPr>
              <a:t>).</a:t>
            </a:r>
            <a:endParaRPr lang="cs-CZ" sz="2000" dirty="0">
              <a:latin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0963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11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>
                <a:latin typeface="Times New Roman" pitchFamily="18" charset="0"/>
              </a:rPr>
              <a:t/>
            </a:r>
            <a:br>
              <a:rPr lang="cs-CZ" sz="5400" b="1" dirty="0" smtClean="0">
                <a:latin typeface="Times New Roman" pitchFamily="18" charset="0"/>
              </a:rPr>
            </a:br>
            <a:r>
              <a:rPr lang="cs-CZ" sz="5400" b="1" dirty="0">
                <a:latin typeface="Times New Roman" pitchFamily="18" charset="0"/>
              </a:rPr>
              <a:t/>
            </a:r>
            <a:br>
              <a:rPr lang="cs-CZ" sz="5400" b="1" dirty="0">
                <a:latin typeface="Times New Roman" pitchFamily="18" charset="0"/>
              </a:rPr>
            </a:br>
            <a:r>
              <a:rPr lang="cs-CZ" sz="5400" b="1" dirty="0" smtClean="0">
                <a:latin typeface="Times New Roman" pitchFamily="18" charset="0"/>
              </a:rPr>
              <a:t>Mikroskop</a:t>
            </a:r>
            <a:r>
              <a:rPr lang="cs-CZ" sz="5400" b="1" dirty="0">
                <a:latin typeface="Times New Roman" pitchFamily="18" charset="0"/>
              </a:rPr>
              <a:t/>
            </a:r>
            <a:br>
              <a:rPr lang="cs-CZ" sz="5400" b="1" dirty="0">
                <a:latin typeface="Times New Roman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09600" indent="-609600">
              <a:buNone/>
            </a:pPr>
            <a:r>
              <a:rPr lang="cs-CZ" sz="3300" dirty="0"/>
              <a:t>Skládá se ze dvou základních optických prvků: </a:t>
            </a:r>
          </a:p>
          <a:p>
            <a:pPr marL="609600" indent="-609600">
              <a:buNone/>
            </a:pPr>
            <a:r>
              <a:rPr lang="cs-CZ" sz="3300" b="1" dirty="0"/>
              <a:t>1.objektiv</a:t>
            </a:r>
            <a:r>
              <a:rPr lang="cs-CZ" sz="3300" dirty="0"/>
              <a:t>  zobrazuje přímo pozorovaný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err="1" smtClean="0"/>
              <a:t>předmět,Vytváří</a:t>
            </a:r>
            <a:r>
              <a:rPr lang="cs-CZ" sz="3300" dirty="0" smtClean="0"/>
              <a:t> skutečný </a:t>
            </a:r>
            <a:r>
              <a:rPr lang="cs-CZ" sz="3300" dirty="0"/>
              <a:t>obraz předmětu,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jedná </a:t>
            </a:r>
            <a:r>
              <a:rPr lang="cs-CZ" sz="3300" dirty="0"/>
              <a:t>se o spojný </a:t>
            </a:r>
            <a:r>
              <a:rPr lang="cs-CZ" sz="3300" dirty="0" smtClean="0"/>
              <a:t>systém</a:t>
            </a:r>
            <a:r>
              <a:rPr lang="cs-CZ" sz="3300" dirty="0"/>
              <a:t>. </a:t>
            </a:r>
            <a:r>
              <a:rPr lang="cs-CZ" sz="3300" dirty="0" smtClean="0"/>
              <a:t>Aby ovšem </a:t>
            </a:r>
            <a:r>
              <a:rPr lang="cs-CZ" sz="3300" dirty="0"/>
              <a:t>vznikl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skutečný </a:t>
            </a:r>
            <a:r>
              <a:rPr lang="cs-CZ" sz="3300" dirty="0"/>
              <a:t>obraz, musí </a:t>
            </a:r>
            <a:r>
              <a:rPr lang="cs-CZ" sz="3300" dirty="0" smtClean="0"/>
              <a:t>být </a:t>
            </a:r>
            <a:r>
              <a:rPr lang="cs-CZ" sz="3300" dirty="0"/>
              <a:t>předmět od </a:t>
            </a:r>
            <a:r>
              <a:rPr lang="cs-CZ" sz="3300" dirty="0" smtClean="0"/>
              <a:t>objektivu </a:t>
            </a:r>
          </a:p>
          <a:p>
            <a:pPr marL="609600" indent="-609600">
              <a:buNone/>
            </a:pPr>
            <a:r>
              <a:rPr lang="cs-CZ" sz="3300" dirty="0" smtClean="0"/>
              <a:t>dále</a:t>
            </a:r>
            <a:r>
              <a:rPr lang="cs-CZ" sz="3300" dirty="0"/>
              <a:t>, než je ohnisková </a:t>
            </a:r>
            <a:r>
              <a:rPr lang="cs-CZ" sz="3300" dirty="0" smtClean="0"/>
              <a:t>vzdálenost </a:t>
            </a:r>
            <a:r>
              <a:rPr lang="cs-CZ" sz="3300" dirty="0"/>
              <a:t>objektivu.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b="1" dirty="0" smtClean="0"/>
              <a:t>2</a:t>
            </a:r>
            <a:r>
              <a:rPr lang="cs-CZ" sz="3300" b="1" dirty="0"/>
              <a:t>. okulár</a:t>
            </a:r>
            <a:r>
              <a:rPr lang="cs-CZ" sz="3300" dirty="0"/>
              <a:t> - optický prvek, který je blíže k oku</a:t>
            </a:r>
            <a:r>
              <a:rPr lang="cs-CZ" sz="3300" dirty="0" smtClean="0"/>
              <a:t>.</a:t>
            </a:r>
          </a:p>
          <a:p>
            <a:pPr marL="609600" indent="-609600">
              <a:buNone/>
            </a:pPr>
            <a:r>
              <a:rPr lang="cs-CZ" sz="3300" dirty="0" smtClean="0"/>
              <a:t>Skutečný obraz </a:t>
            </a:r>
            <a:r>
              <a:rPr lang="cs-CZ" sz="3300" dirty="0"/>
              <a:t>vytvořený objektivem okulár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posouvá </a:t>
            </a:r>
            <a:r>
              <a:rPr lang="cs-CZ" sz="3300" dirty="0"/>
              <a:t>dále od </a:t>
            </a:r>
            <a:r>
              <a:rPr lang="cs-CZ" sz="3300" dirty="0" smtClean="0"/>
              <a:t>oka. Abychom </a:t>
            </a:r>
            <a:r>
              <a:rPr lang="cs-CZ" sz="3300" dirty="0"/>
              <a:t>mohli předmět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dobře </a:t>
            </a:r>
            <a:r>
              <a:rPr lang="cs-CZ" sz="3300" dirty="0"/>
              <a:t>zaostřit okem. Vzhledem </a:t>
            </a:r>
            <a:r>
              <a:rPr lang="cs-CZ" sz="3300" dirty="0" smtClean="0"/>
              <a:t>k tomu</a:t>
            </a:r>
            <a:r>
              <a:rPr lang="cs-CZ" sz="3300" dirty="0"/>
              <a:t>, že oko se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nejméně </a:t>
            </a:r>
            <a:r>
              <a:rPr lang="cs-CZ" sz="3300" dirty="0"/>
              <a:t>namáhá, pozoruje-li </a:t>
            </a:r>
            <a:r>
              <a:rPr lang="cs-CZ" sz="3300" dirty="0" smtClean="0"/>
              <a:t>obraz předmětu </a:t>
            </a:r>
            <a:r>
              <a:rPr lang="cs-CZ" sz="3300" dirty="0"/>
              <a:t>v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nekonečnu</a:t>
            </a:r>
            <a:r>
              <a:rPr lang="cs-CZ" sz="3300" dirty="0"/>
              <a:t>, je okulár umístěn tak, aby se obraz</a:t>
            </a:r>
          </a:p>
          <a:p>
            <a:pPr marL="609600" indent="-609600">
              <a:buNone/>
            </a:pPr>
            <a:r>
              <a:rPr lang="cs-CZ" sz="3300" dirty="0"/>
              <a:t>vytvořený objektivem nacházel v ohnisku okuláru. </a:t>
            </a:r>
            <a:endParaRPr lang="cs-CZ" sz="3300" dirty="0" smtClean="0"/>
          </a:p>
          <a:p>
            <a:pPr marL="609600" indent="-609600">
              <a:buNone/>
            </a:pPr>
            <a:r>
              <a:rPr lang="cs-CZ" sz="3300" dirty="0" smtClean="0"/>
              <a:t>Ohnisková vzdálenost </a:t>
            </a:r>
            <a:r>
              <a:rPr lang="cs-CZ" sz="3300" dirty="0"/>
              <a:t>se značí většinou </a:t>
            </a:r>
            <a:r>
              <a:rPr lang="cs-CZ" sz="3300" i="1" dirty="0"/>
              <a:t>f</a:t>
            </a:r>
            <a:r>
              <a:rPr lang="cs-CZ" sz="3300" baseline="-25000" dirty="0"/>
              <a:t>2</a:t>
            </a:r>
            <a:r>
              <a:rPr lang="cs-CZ" sz="3300" dirty="0"/>
              <a:t>. Okulár tedy funguje </a:t>
            </a:r>
            <a:r>
              <a:rPr lang="cs-CZ" sz="3300" dirty="0" smtClean="0"/>
              <a:t>jako lupa</a:t>
            </a:r>
            <a:r>
              <a:rPr lang="cs-CZ" sz="3300" dirty="0"/>
              <a:t>, </a:t>
            </a:r>
            <a:r>
              <a:rPr lang="cs-CZ" sz="3300" dirty="0" smtClean="0"/>
              <a:t>kterou</a:t>
            </a:r>
          </a:p>
          <a:p>
            <a:pPr marL="609600" indent="-609600">
              <a:buNone/>
            </a:pPr>
            <a:r>
              <a:rPr lang="cs-CZ" sz="3300" dirty="0" smtClean="0"/>
              <a:t>pozorujeme </a:t>
            </a:r>
            <a:r>
              <a:rPr lang="cs-CZ" sz="3300" dirty="0"/>
              <a:t>obraz vytvořený </a:t>
            </a:r>
            <a:r>
              <a:rPr lang="cs-CZ" sz="3300" dirty="0" smtClean="0"/>
              <a:t>objektivem; posouvá </a:t>
            </a:r>
            <a:r>
              <a:rPr lang="cs-CZ" sz="3300" dirty="0"/>
              <a:t>obraz předmětu do nekonečna.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88744"/>
            <a:ext cx="30114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18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Dalekohled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optický přístroj, který zvětšuje zorný úhel při zobrazování „nekonečně“ vzdálených předmětů. </a:t>
            </a:r>
          </a:p>
          <a:p>
            <a:pPr>
              <a:buNone/>
            </a:pPr>
            <a:r>
              <a:rPr lang="cs-CZ" sz="2800" dirty="0"/>
              <a:t>1. refraktory - objektiv je tvořen spojnou čočkou; patří sem Keplerův a Galileův dalekohled</a:t>
            </a:r>
          </a:p>
          <a:p>
            <a:pPr>
              <a:buNone/>
            </a:pPr>
            <a:r>
              <a:rPr lang="cs-CZ" sz="2800" dirty="0"/>
              <a:t>2. reflektory - objektiv je tvořen dutým zrcadlem; představitelem je </a:t>
            </a:r>
            <a:r>
              <a:rPr lang="cs-CZ" sz="2800" dirty="0" err="1"/>
              <a:t>Newtomův</a:t>
            </a:r>
            <a:r>
              <a:rPr lang="cs-CZ" sz="2800" dirty="0"/>
              <a:t> dalekohled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 smtClean="0"/>
              <a:t>Galileův (pozemský, holandský) dalekohled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 okuláru místo spojky použita rozptylka, </a:t>
            </a:r>
            <a:r>
              <a:rPr lang="cs-CZ" sz="2800" dirty="0" smtClean="0"/>
              <a:t>vzniklý</a:t>
            </a:r>
          </a:p>
          <a:p>
            <a:pPr>
              <a:buNone/>
            </a:pPr>
            <a:r>
              <a:rPr lang="cs-CZ" sz="2800" dirty="0" smtClean="0"/>
              <a:t>obraz </a:t>
            </a:r>
            <a:r>
              <a:rPr lang="cs-CZ" sz="2800" dirty="0"/>
              <a:t>je přímý, neskutečný, </a:t>
            </a:r>
            <a:r>
              <a:rPr lang="cs-CZ" sz="2800" dirty="0" smtClean="0"/>
              <a:t>úhlově zvětšený.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3976"/>
            <a:ext cx="32734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0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 err="1" smtClean="0"/>
              <a:t>Kepplerův</a:t>
            </a:r>
            <a:r>
              <a:rPr lang="cs-CZ" sz="5400" b="1" dirty="0" smtClean="0"/>
              <a:t> (hvězdářský) </a:t>
            </a:r>
            <a:r>
              <a:rPr lang="cs-CZ" sz="5400" b="1" dirty="0" err="1" smtClean="0"/>
              <a:t>dalekohlad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Keplerův dalekohled je tvořen dvěma </a:t>
            </a:r>
            <a:r>
              <a:rPr lang="cs-CZ" sz="2000" dirty="0" smtClean="0"/>
              <a:t>spojnými systémy</a:t>
            </a:r>
            <a:r>
              <a:rPr lang="cs-CZ" sz="2000" dirty="0"/>
              <a:t>. </a:t>
            </a:r>
            <a:r>
              <a:rPr lang="cs-CZ" sz="2000" dirty="0" smtClean="0"/>
              <a:t>Rovnoběžné</a:t>
            </a:r>
          </a:p>
          <a:p>
            <a:pPr marL="0" indent="0">
              <a:buNone/>
            </a:pPr>
            <a:r>
              <a:rPr lang="cs-CZ" sz="2000" dirty="0" smtClean="0"/>
              <a:t>paprsky velmi vzdáleného předmětu </a:t>
            </a:r>
            <a:r>
              <a:rPr lang="cs-CZ" sz="2000" dirty="0"/>
              <a:t>procházejí objektivem o velké </a:t>
            </a:r>
            <a:r>
              <a:rPr lang="cs-CZ" sz="2000" dirty="0" smtClean="0"/>
              <a:t>ohniskové vzdálenosti a </a:t>
            </a:r>
            <a:r>
              <a:rPr lang="cs-CZ" sz="2000" dirty="0"/>
              <a:t>v obrazovém ohnisku </a:t>
            </a:r>
            <a:r>
              <a:rPr lang="cs-CZ" sz="2000" dirty="0" smtClean="0"/>
              <a:t>objektivu (splývá </a:t>
            </a:r>
            <a:r>
              <a:rPr lang="cs-CZ" sz="2000" dirty="0"/>
              <a:t>s předmětovým ohniskem okuláru) </a:t>
            </a:r>
            <a:r>
              <a:rPr lang="cs-CZ" sz="2000" dirty="0" smtClean="0"/>
              <a:t>se vytváří </a:t>
            </a:r>
            <a:r>
              <a:rPr lang="cs-CZ" sz="2000" dirty="0"/>
              <a:t>obraz, který opět pozorujeme okulárem </a:t>
            </a:r>
            <a:r>
              <a:rPr lang="cs-CZ" sz="2000" dirty="0" smtClean="0"/>
              <a:t>pod zvětšeným </a:t>
            </a:r>
            <a:r>
              <a:rPr lang="cs-CZ" sz="2000" dirty="0"/>
              <a:t>zorným úhlem. 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299402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0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Keplerovým dalekohledem vidíme sledovaný objekt převrácený, což při astronomickém pozorování nevadí. Pro pozemská pozorování je chod paprsků v dalekohledu upraven pomocí hranolů (nebo další spojky) tak, abychom viděli obraz vzpřímený.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Takto </a:t>
            </a:r>
            <a:r>
              <a:rPr lang="cs-CZ" sz="2000" dirty="0"/>
              <a:t>je upraven </a:t>
            </a:r>
            <a:r>
              <a:rPr lang="cs-CZ" sz="2000" dirty="0" smtClean="0"/>
              <a:t>dalekohled</a:t>
            </a:r>
          </a:p>
          <a:p>
            <a:pPr marL="0" indent="0">
              <a:buNone/>
            </a:pPr>
            <a:r>
              <a:rPr lang="cs-CZ" sz="2000" dirty="0" smtClean="0"/>
              <a:t>nazývaný </a:t>
            </a:r>
            <a:r>
              <a:rPr lang="cs-CZ" sz="2000" b="1" dirty="0"/>
              <a:t>triedr.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34" y="3212976"/>
            <a:ext cx="45847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66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Newtonův hvězdářský dalekohled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Čočkový objektiv je nahrazen dutým </a:t>
            </a:r>
            <a:r>
              <a:rPr lang="cs-CZ" sz="2000" dirty="0" smtClean="0"/>
              <a:t>parabolickým zrcadlem vytvářejícím skutečný </a:t>
            </a:r>
            <a:r>
              <a:rPr lang="cs-CZ" sz="2000" dirty="0"/>
              <a:t>obraz, který se pozoruje čočkovým okulárem. Rovnoběžné </a:t>
            </a:r>
            <a:r>
              <a:rPr lang="cs-CZ" sz="2000" dirty="0" smtClean="0"/>
              <a:t>paprsky dopadající </a:t>
            </a:r>
            <a:r>
              <a:rPr lang="cs-CZ" sz="2000" dirty="0"/>
              <a:t>na zrcadlo jsou zrcadlem soustředěny </a:t>
            </a:r>
            <a:r>
              <a:rPr lang="cs-CZ" sz="2000" dirty="0" smtClean="0"/>
              <a:t>do jeho </a:t>
            </a:r>
            <a:r>
              <a:rPr lang="cs-CZ" sz="2000" dirty="0"/>
              <a:t>ohniska. Aby </a:t>
            </a:r>
            <a:r>
              <a:rPr lang="cs-CZ" sz="2000" dirty="0" smtClean="0"/>
              <a:t>bylo  možné </a:t>
            </a:r>
            <a:r>
              <a:rPr lang="cs-CZ" sz="2000" dirty="0"/>
              <a:t>vytvořený obraz </a:t>
            </a:r>
            <a:r>
              <a:rPr lang="cs-CZ" sz="2000" dirty="0" smtClean="0"/>
              <a:t>lépe pozorovat </a:t>
            </a:r>
            <a:r>
              <a:rPr lang="cs-CZ" sz="2000" dirty="0"/>
              <a:t>(nebo fotografovat) jsou </a:t>
            </a:r>
            <a:r>
              <a:rPr lang="cs-CZ" sz="2000" dirty="0" smtClean="0"/>
              <a:t>paprsky odchýleny </a:t>
            </a:r>
            <a:r>
              <a:rPr lang="cs-CZ" sz="2000" dirty="0"/>
              <a:t>rovinným zrcadlem (</a:t>
            </a:r>
            <a:r>
              <a:rPr lang="cs-CZ" sz="2000" i="1" dirty="0"/>
              <a:t>RZ</a:t>
            </a:r>
            <a:r>
              <a:rPr lang="cs-CZ" sz="2000" dirty="0"/>
              <a:t>) mimo </a:t>
            </a:r>
            <a:r>
              <a:rPr lang="cs-CZ" sz="2000" dirty="0" smtClean="0"/>
              <a:t>tubus dalekohledu</a:t>
            </a:r>
            <a:r>
              <a:rPr lang="cs-CZ" sz="20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2305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1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Hvězdářské dalekohledy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Zrcadlové dalekohledy se většinou </a:t>
            </a:r>
          </a:p>
          <a:p>
            <a:pPr>
              <a:buNone/>
            </a:pPr>
            <a:r>
              <a:rPr lang="cs-CZ" sz="2000" dirty="0"/>
              <a:t>používají v astronomii k pozorování</a:t>
            </a:r>
          </a:p>
          <a:p>
            <a:pPr>
              <a:buNone/>
            </a:pPr>
            <a:r>
              <a:rPr lang="cs-CZ" sz="2000" dirty="0"/>
              <a:t> velmi vzdálených objektů. Paprsky</a:t>
            </a:r>
          </a:p>
          <a:p>
            <a:pPr>
              <a:buNone/>
            </a:pPr>
            <a:r>
              <a:rPr lang="cs-CZ" sz="2000" dirty="0"/>
              <a:t> světla, které z těchto objektů </a:t>
            </a:r>
          </a:p>
          <a:p>
            <a:pPr>
              <a:buNone/>
            </a:pPr>
            <a:r>
              <a:rPr lang="cs-CZ" sz="2000" dirty="0"/>
              <a:t>Přicházejí, lze díky velké vzdálenosti</a:t>
            </a:r>
          </a:p>
          <a:p>
            <a:pPr>
              <a:buNone/>
            </a:pPr>
            <a:r>
              <a:rPr lang="cs-CZ" sz="2000" dirty="0"/>
              <a:t> považovat za navzájem rovnoběžné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90204"/>
            <a:ext cx="3685079" cy="487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31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Disperze světla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/>
              <a:t>Dopadá-li na optické rozhraní dvou prostředí </a:t>
            </a:r>
            <a:r>
              <a:rPr lang="cs-CZ" sz="2000" dirty="0" smtClean="0"/>
              <a:t>bílé světlo</a:t>
            </a:r>
            <a:r>
              <a:rPr lang="cs-CZ" sz="2000" dirty="0"/>
              <a:t>, lomené světlo</a:t>
            </a:r>
          </a:p>
          <a:p>
            <a:pPr>
              <a:buNone/>
            </a:pPr>
            <a:r>
              <a:rPr lang="cs-CZ" sz="2000" dirty="0"/>
              <a:t>již není bílé, ale jeho okraje jsou zbarvené (jeden červeně, druhý fialově)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Je </a:t>
            </a:r>
            <a:r>
              <a:rPr lang="cs-CZ" sz="2000" dirty="0"/>
              <a:t>to důsledek závislosti velikosti rychlosti světla na jeho frekvenci (resp. na</a:t>
            </a:r>
          </a:p>
          <a:p>
            <a:pPr>
              <a:buNone/>
            </a:pPr>
            <a:r>
              <a:rPr lang="cs-CZ" sz="2000" dirty="0"/>
              <a:t>vlnové délce) </a:t>
            </a:r>
          </a:p>
          <a:p>
            <a:pPr>
              <a:buNone/>
            </a:pPr>
            <a:r>
              <a:rPr lang="cs-CZ" sz="2800" b="1" dirty="0">
                <a:solidFill>
                  <a:schemeClr val="folHlink"/>
                </a:solidFill>
              </a:rPr>
              <a:t>Velikost rychlosti světla se zpravidla s </a:t>
            </a:r>
            <a:r>
              <a:rPr lang="cs-CZ" sz="2800" b="1" dirty="0" smtClean="0">
                <a:solidFill>
                  <a:schemeClr val="folHlink"/>
                </a:solidFill>
              </a:rPr>
              <a:t>rostoucí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folHlink"/>
                </a:solidFill>
              </a:rPr>
              <a:t>frekvencí </a:t>
            </a:r>
            <a:r>
              <a:rPr lang="cs-CZ" sz="2800" b="1" dirty="0">
                <a:solidFill>
                  <a:schemeClr val="folHlink"/>
                </a:solidFill>
              </a:rPr>
              <a:t>zmenšuje</a:t>
            </a:r>
            <a:r>
              <a:rPr lang="cs-CZ" sz="2800" dirty="0">
                <a:solidFill>
                  <a:schemeClr val="folHlink"/>
                </a:solidFill>
              </a:rPr>
              <a:t> a nastává tzv. </a:t>
            </a:r>
            <a:r>
              <a:rPr lang="cs-CZ" sz="2800" b="1" dirty="0">
                <a:solidFill>
                  <a:schemeClr val="folHlink"/>
                </a:solidFill>
              </a:rPr>
              <a:t>normální disperze</a:t>
            </a:r>
            <a:r>
              <a:rPr lang="cs-CZ" sz="2800" dirty="0">
                <a:solidFill>
                  <a:schemeClr val="folHlink"/>
                </a:solidFill>
              </a:rPr>
              <a:t>. 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12684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3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Odraz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dopadu na lesklou plochu zrcadla se paprsek odrazí. Pozorováním zjistíme, že úhel dopadu se rovná úhlu odrazu - </a:t>
            </a:r>
            <a:r>
              <a:rPr lang="cs-CZ" b="1" dirty="0"/>
              <a:t>zákon odrazu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i="1" dirty="0" smtClean="0">
                <a:hlinkClick r:id="rId2"/>
              </a:rPr>
              <a:t> </a:t>
            </a:r>
            <a:r>
              <a:rPr lang="cs-CZ" i="1" dirty="0" smtClean="0"/>
              <a:t>                   </a:t>
            </a:r>
            <a:r>
              <a:rPr lang="cs-CZ" b="1" i="1" dirty="0" smtClean="0">
                <a:latin typeface="Symbol" pitchFamily="18" charset="2"/>
              </a:rPr>
              <a:t>a = </a:t>
            </a:r>
            <a:r>
              <a:rPr lang="cs-CZ" b="1" i="1" dirty="0">
                <a:latin typeface="Symbol" pitchFamily="18" charset="2"/>
              </a:rPr>
              <a:t>a</a:t>
            </a:r>
            <a:r>
              <a:rPr lang="cs-CZ" b="1" i="1" dirty="0" smtClean="0"/>
              <a:t>´</a:t>
            </a:r>
            <a:endParaRPr lang="cs-CZ" b="1" i="1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animace</a:t>
            </a:r>
            <a:r>
              <a:rPr lang="cs-CZ" dirty="0" smtClean="0"/>
              <a:t> </a:t>
            </a:r>
            <a:r>
              <a:rPr lang="cs-CZ" dirty="0"/>
              <a:t>zákona </a:t>
            </a:r>
            <a:r>
              <a:rPr lang="cs-CZ" dirty="0" smtClean="0"/>
              <a:t>odrazu</a:t>
            </a:r>
          </a:p>
          <a:p>
            <a:r>
              <a:rPr lang="cs-CZ" dirty="0" smtClean="0"/>
              <a:t> </a:t>
            </a:r>
            <a:r>
              <a:rPr lang="cs-CZ" i="1" dirty="0" smtClean="0"/>
              <a:t>k</a:t>
            </a:r>
            <a:r>
              <a:rPr lang="cs-CZ" dirty="0" smtClean="0"/>
              <a:t> – kolmice dopadu</a:t>
            </a:r>
          </a:p>
          <a:p>
            <a:r>
              <a:rPr lang="cs-CZ" dirty="0">
                <a:latin typeface="Symbol" pitchFamily="18" charset="2"/>
              </a:rPr>
              <a:t> </a:t>
            </a:r>
            <a:r>
              <a:rPr lang="cs-CZ" i="1" dirty="0" smtClean="0">
                <a:latin typeface="Symbol" pitchFamily="18" charset="2"/>
              </a:rPr>
              <a:t>a</a:t>
            </a:r>
            <a:r>
              <a:rPr lang="cs-CZ" dirty="0" smtClean="0">
                <a:latin typeface="Symbol" pitchFamily="18" charset="2"/>
              </a:rPr>
              <a:t> </a:t>
            </a:r>
            <a:r>
              <a:rPr lang="cs-CZ" dirty="0" smtClean="0"/>
              <a:t>- úhel dopadu</a:t>
            </a:r>
          </a:p>
          <a:p>
            <a:r>
              <a:rPr lang="cs-CZ" dirty="0">
                <a:latin typeface="Symbol" pitchFamily="18" charset="2"/>
              </a:rPr>
              <a:t> </a:t>
            </a:r>
            <a:r>
              <a:rPr lang="cs-CZ" i="1" dirty="0" smtClean="0">
                <a:latin typeface="Symbol" pitchFamily="18" charset="2"/>
              </a:rPr>
              <a:t>a</a:t>
            </a:r>
            <a:r>
              <a:rPr lang="cs-CZ" i="1" dirty="0" smtClean="0"/>
              <a:t>´</a:t>
            </a:r>
            <a:r>
              <a:rPr lang="cs-CZ" dirty="0" smtClean="0"/>
              <a:t>- úhel odrazu</a:t>
            </a:r>
            <a:endParaRPr lang="cs-CZ" dirty="0" smtClean="0">
              <a:latin typeface="Symbol" pitchFamily="18" charset="2"/>
            </a:endParaRPr>
          </a:p>
          <a:p>
            <a:pPr marL="0" indent="0">
              <a:buNone/>
            </a:pPr>
            <a:r>
              <a:rPr lang="cs-CZ" dirty="0" smtClean="0">
                <a:latin typeface="Symbol" pitchFamily="18" charset="2"/>
              </a:rPr>
              <a:t>                                                     </a:t>
            </a:r>
            <a:r>
              <a:rPr lang="cs-CZ" dirty="0"/>
              <a:t>r</a:t>
            </a:r>
            <a:r>
              <a:rPr lang="cs-CZ" dirty="0" smtClean="0"/>
              <a:t>ovina dopadu</a:t>
            </a:r>
            <a:endParaRPr lang="cs-CZ" dirty="0">
              <a:latin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23353"/>
            <a:ext cx="2203723" cy="227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5148064" y="4998743"/>
            <a:ext cx="1080120" cy="66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cs-CZ" dirty="0" smtClean="0"/>
              <a:t>Barevné spektrum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Normální disperze – schematické </a:t>
            </a:r>
            <a:r>
              <a:rPr lang="cs-CZ" sz="2800" dirty="0" smtClean="0"/>
              <a:t>znázornění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dirty="0"/>
              <a:t>Vlivem disperze světla se paprsky </a:t>
            </a:r>
            <a:r>
              <a:rPr lang="cs-CZ" sz="2800" dirty="0" err="1"/>
              <a:t>monofrekvenčního</a:t>
            </a:r>
            <a:r>
              <a:rPr lang="cs-CZ" sz="2800" dirty="0"/>
              <a:t> světla různých barev lámou pod různými úhly lomu. </a:t>
            </a:r>
          </a:p>
          <a:p>
            <a:r>
              <a:rPr lang="cs-CZ" sz="2800" b="1" dirty="0"/>
              <a:t>Bílé světlo je složeno z jednoduchých (barevných) světel</a:t>
            </a:r>
            <a:r>
              <a:rPr lang="cs-CZ" sz="2800" dirty="0"/>
              <a:t>, které již dále nelze rozložit. Každému </a:t>
            </a:r>
            <a:r>
              <a:rPr lang="cs-CZ" sz="2800" dirty="0" err="1"/>
              <a:t>monofrekvenčnímu</a:t>
            </a:r>
            <a:r>
              <a:rPr lang="cs-CZ" sz="2800" dirty="0"/>
              <a:t> světlu odpovídá určitá barva. </a:t>
            </a:r>
          </a:p>
          <a:p>
            <a:r>
              <a:rPr lang="cs-CZ" sz="2000" dirty="0">
                <a:hlinkClick r:id="rId2"/>
              </a:rPr>
              <a:t>http://www.explorelearning.com/index.cfm?method=cResource.dspView&amp;ResourceID=13</a:t>
            </a:r>
            <a:endParaRPr lang="cs-CZ" sz="2000" dirty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114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47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Barevné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53646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0" y="4133850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38" y="3705225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5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rovinným zrcadlem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Zobrazení </a:t>
            </a:r>
            <a:r>
              <a:rPr lang="cs-CZ" sz="2800" dirty="0"/>
              <a:t>odrazem.</a:t>
            </a:r>
          </a:p>
          <a:p>
            <a:r>
              <a:rPr lang="cs-CZ" sz="2800" dirty="0"/>
              <a:t>Rovinné zrcadlo – obraz zdánlivý, vzpřímený, stejně velký, jako předmět, souměrný s předmětem podle roviny zrcadla</a:t>
            </a:r>
            <a:r>
              <a:rPr lang="cs-CZ" sz="2800" dirty="0" smtClean="0"/>
              <a:t>.      </a:t>
            </a:r>
            <a:endParaRPr lang="cs-CZ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9234" y="3789040"/>
            <a:ext cx="1944687" cy="2232025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2" y="3968956"/>
            <a:ext cx="3627646" cy="226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3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Kulová zrcadla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33400" indent="-533400"/>
            <a:r>
              <a:rPr lang="cs-CZ" sz="2800" b="1" dirty="0"/>
              <a:t>Duté, vypuklé</a:t>
            </a:r>
          </a:p>
          <a:p>
            <a:pPr marL="533400" indent="-533400"/>
            <a:r>
              <a:rPr lang="cs-CZ" sz="2800" dirty="0"/>
              <a:t>Popis: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     C – střed křivosti, F – ohnisko,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     V – vrchol, r – poloměr křivosti,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     f – ohnisková vzdálenost,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 smtClean="0"/>
              <a:t>     platí: </a:t>
            </a:r>
            <a:r>
              <a:rPr lang="cs-CZ" sz="2800" i="1" dirty="0" smtClean="0"/>
              <a:t>f</a:t>
            </a:r>
            <a:r>
              <a:rPr lang="cs-CZ" sz="2800" dirty="0" smtClean="0"/>
              <a:t> = </a:t>
            </a:r>
            <a:r>
              <a:rPr lang="cs-CZ" sz="2800" i="1" dirty="0" smtClean="0"/>
              <a:t>r</a:t>
            </a:r>
            <a:r>
              <a:rPr lang="cs-CZ" sz="2800" dirty="0" smtClean="0"/>
              <a:t>/2, o – optická osa.</a:t>
            </a:r>
          </a:p>
          <a:p>
            <a:pPr marL="533400" indent="-533400"/>
            <a:r>
              <a:rPr lang="cs-CZ" sz="2800" dirty="0" smtClean="0"/>
              <a:t>Znaménková </a:t>
            </a:r>
            <a:r>
              <a:rPr lang="cs-CZ" sz="2800" dirty="0"/>
              <a:t>konvence: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i="1" dirty="0" err="1"/>
              <a:t>r,f</a:t>
            </a:r>
            <a:r>
              <a:rPr lang="cs-CZ" sz="2800" i="1" dirty="0"/>
              <a:t> – </a:t>
            </a:r>
            <a:r>
              <a:rPr lang="cs-CZ" sz="2800" dirty="0"/>
              <a:t>před</a:t>
            </a:r>
            <a:r>
              <a:rPr lang="cs-CZ" sz="2800" i="1" dirty="0"/>
              <a:t> </a:t>
            </a:r>
            <a:r>
              <a:rPr lang="cs-CZ" sz="2800" dirty="0"/>
              <a:t>zrcadlem kladná hodnota.</a:t>
            </a:r>
          </a:p>
          <a:p>
            <a:pPr marL="533400" indent="-533400"/>
            <a:r>
              <a:rPr lang="cs-CZ" sz="2800" b="1" dirty="0"/>
              <a:t>Význačné paprsky: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1. prochází středem – odráží se zpět,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2. prochází ohniskem – odraz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    rovnoběžně s optickou osou,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3. rovnoběžně s optickou osou - 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    odraz do ohniska.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sz="2800" dirty="0"/>
              <a:t>Paprsky </a:t>
            </a:r>
            <a:r>
              <a:rPr lang="cs-CZ" sz="2800" dirty="0" err="1"/>
              <a:t>paraxiální</a:t>
            </a:r>
            <a:r>
              <a:rPr lang="cs-CZ" sz="2800" dirty="0"/>
              <a:t> – blízko optické osy.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815233"/>
            <a:ext cx="3486150" cy="22288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1119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kulovými zrcadly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Pro konstrukci obrazu </a:t>
            </a:r>
          </a:p>
          <a:p>
            <a:pPr marL="0" indent="0">
              <a:buNone/>
            </a:pPr>
            <a:r>
              <a:rPr lang="cs-CZ" sz="2800" dirty="0" smtClean="0"/>
              <a:t>   postačují </a:t>
            </a:r>
            <a:r>
              <a:rPr lang="cs-CZ" sz="2800" dirty="0"/>
              <a:t>dva význačné paprsky.</a:t>
            </a:r>
            <a:r>
              <a:rPr lang="cs-CZ" sz="3200" dirty="0"/>
              <a:t> </a:t>
            </a:r>
          </a:p>
          <a:p>
            <a:r>
              <a:rPr lang="cs-CZ" sz="2800" dirty="0"/>
              <a:t>U zrcadla dutého se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paprsky </a:t>
            </a:r>
            <a:r>
              <a:rPr lang="cs-CZ" sz="2800" dirty="0"/>
              <a:t>v ohnisku skutečně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protínají </a:t>
            </a:r>
            <a:r>
              <a:rPr lang="cs-CZ" sz="2800" dirty="0"/>
              <a:t>- bod </a:t>
            </a:r>
            <a:r>
              <a:rPr lang="cs-CZ" sz="2800" i="1" dirty="0"/>
              <a:t>F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představuje </a:t>
            </a:r>
            <a:r>
              <a:rPr lang="cs-CZ" sz="2800" dirty="0"/>
              <a:t>tedy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skutečné </a:t>
            </a:r>
            <a:r>
              <a:rPr lang="cs-CZ" sz="2800" b="1" dirty="0"/>
              <a:t>ohnisko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 Ohnisko </a:t>
            </a:r>
            <a:r>
              <a:rPr lang="cs-CZ" sz="2800" dirty="0"/>
              <a:t>zrcadla </a:t>
            </a:r>
            <a:r>
              <a:rPr lang="cs-CZ" sz="2800" dirty="0" smtClean="0"/>
              <a:t>vypuklého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/>
              <a:t>je </a:t>
            </a:r>
            <a:r>
              <a:rPr lang="cs-CZ" sz="2800" b="1" dirty="0"/>
              <a:t>neskutečné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9651" y="1844824"/>
            <a:ext cx="1982787" cy="2448272"/>
          </a:xfrm>
          <a:prstGeom prst="rect">
            <a:avLst/>
          </a:prstGeom>
          <a:noFill/>
          <a:ln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888" y="3973057"/>
            <a:ext cx="2039938" cy="21891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3502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Duté zrcadlo</a:t>
            </a:r>
          </a:p>
          <a:p>
            <a:pPr lvl="0"/>
            <a:r>
              <a:rPr lang="cs-CZ" sz="2000" dirty="0" smtClean="0"/>
              <a:t>Předmět za středem křivosti – obraz zmenšený, převrácený</a:t>
            </a:r>
            <a:r>
              <a:rPr lang="cs-CZ" sz="2000" dirty="0"/>
              <a:t>, </a:t>
            </a:r>
            <a:r>
              <a:rPr lang="cs-CZ" sz="2000" dirty="0" smtClean="0"/>
              <a:t>skutečný.</a:t>
            </a:r>
          </a:p>
          <a:p>
            <a:r>
              <a:rPr lang="cs-CZ" sz="2000" dirty="0" smtClean="0"/>
              <a:t>Předmět ve středu křivosti – obraz </a:t>
            </a:r>
            <a:r>
              <a:rPr lang="cs-CZ" sz="2000" dirty="0"/>
              <a:t>stejně vysoký, převrácený, </a:t>
            </a:r>
            <a:r>
              <a:rPr lang="cs-CZ" sz="2000" dirty="0" smtClean="0"/>
              <a:t>skutečný.</a:t>
            </a:r>
            <a:endParaRPr lang="cs-CZ" sz="2000" dirty="0"/>
          </a:p>
          <a:p>
            <a:r>
              <a:rPr lang="cs-CZ" sz="2000" dirty="0" smtClean="0"/>
              <a:t>Předmět mezi ohniskem a středem křivosti - </a:t>
            </a:r>
            <a:r>
              <a:rPr lang="cs-CZ" sz="2000" dirty="0"/>
              <a:t>zvětšený, převrácený, </a:t>
            </a:r>
            <a:r>
              <a:rPr lang="cs-CZ" sz="2000" dirty="0" smtClean="0"/>
              <a:t>skutečný.</a:t>
            </a:r>
          </a:p>
          <a:p>
            <a:r>
              <a:rPr lang="cs-CZ" sz="2000" dirty="0" smtClean="0"/>
              <a:t>Předmět v ohnisku – obraz v nekonečnu.</a:t>
            </a:r>
          </a:p>
          <a:p>
            <a:pPr lvl="0"/>
            <a:r>
              <a:rPr lang="cs-CZ" sz="2000" dirty="0" smtClean="0"/>
              <a:t>Předmět mezi ohniskem a vrcholem – obraz </a:t>
            </a:r>
            <a:r>
              <a:rPr lang="cs-CZ" sz="2000" dirty="0"/>
              <a:t>zvětšený, vzpřímený, </a:t>
            </a:r>
            <a:r>
              <a:rPr lang="cs-CZ" sz="2000" dirty="0" smtClean="0"/>
              <a:t>zdánlivý.</a:t>
            </a:r>
          </a:p>
          <a:p>
            <a:pPr lvl="0"/>
            <a:r>
              <a:rPr lang="cs-CZ" dirty="0" smtClean="0"/>
              <a:t>Vypuklé</a:t>
            </a:r>
            <a:r>
              <a:rPr lang="cs-CZ" sz="2000" dirty="0" smtClean="0"/>
              <a:t>  </a:t>
            </a:r>
            <a:r>
              <a:rPr lang="cs-CZ" dirty="0" smtClean="0"/>
              <a:t>zrcadlo </a:t>
            </a:r>
          </a:p>
          <a:p>
            <a:pPr lvl="0"/>
            <a:r>
              <a:rPr lang="cs-CZ" sz="2000" dirty="0" smtClean="0"/>
              <a:t>Předmět umístěn před zrcadlem – obraz vždy zmenšený, vzpřímený, zdánlivý. Velikost obrazu závisí pouze na vzdálenosti  předmětu před zrcadlem. </a:t>
            </a:r>
            <a:endParaRPr lang="cs-CZ" sz="2000" dirty="0"/>
          </a:p>
          <a:p>
            <a:endParaRPr lang="cs-CZ" sz="2400" dirty="0"/>
          </a:p>
          <a:p>
            <a:pPr lvl="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333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Lom světla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 smtClean="0"/>
              <a:t>Tužka do vody vložená, zdá se </a:t>
            </a:r>
          </a:p>
          <a:p>
            <a:pPr marL="0" indent="0">
              <a:buNone/>
            </a:pPr>
            <a:r>
              <a:rPr lang="cs-CZ" sz="2400" i="1" dirty="0"/>
              <a:t> </a:t>
            </a:r>
            <a:r>
              <a:rPr lang="cs-CZ" sz="2400" i="1" dirty="0" smtClean="0"/>
              <a:t>   býti zlomená.</a:t>
            </a:r>
          </a:p>
          <a:p>
            <a:r>
              <a:rPr lang="cs-CZ" sz="2400" dirty="0" smtClean="0"/>
              <a:t>Při dopadu světelného paprsku na </a:t>
            </a:r>
          </a:p>
          <a:p>
            <a:pPr marL="0" indent="0">
              <a:buNone/>
            </a:pPr>
            <a:r>
              <a:rPr lang="cs-CZ" sz="2400" dirty="0" smtClean="0"/>
              <a:t>    optické rovinné rozhraní  dochází k </a:t>
            </a:r>
          </a:p>
          <a:p>
            <a:pPr marL="0" indent="0">
              <a:buNone/>
            </a:pPr>
            <a:r>
              <a:rPr lang="cs-CZ" sz="2400" dirty="0" smtClean="0"/>
              <a:t>    jeho lomu. Světlo se v rozdílném prostředí šíří různou   rychlostí.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000" i="1" dirty="0" smtClean="0"/>
              <a:t>k – </a:t>
            </a:r>
            <a:r>
              <a:rPr lang="cs-CZ" sz="2000" dirty="0" smtClean="0"/>
              <a:t>kolmice dopadu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000" dirty="0" smtClean="0">
                <a:latin typeface="Symbol" pitchFamily="18" charset="2"/>
              </a:rPr>
              <a:t>a -</a:t>
            </a:r>
            <a:r>
              <a:rPr lang="cs-CZ" sz="2000" dirty="0" smtClean="0"/>
              <a:t> úhel dopadu</a:t>
            </a:r>
            <a:endParaRPr lang="cs-CZ" sz="2000" dirty="0" smtClean="0">
              <a:latin typeface="Symbol" pitchFamily="18" charset="2"/>
            </a:endParaRPr>
          </a:p>
          <a:p>
            <a:pPr>
              <a:buFont typeface="Symbol" pitchFamily="18" charset="2"/>
              <a:buChar char=" "/>
            </a:pPr>
            <a:r>
              <a:rPr lang="cs-CZ" sz="2000" dirty="0" smtClean="0">
                <a:latin typeface="Symbol" pitchFamily="18" charset="2"/>
              </a:rPr>
              <a:t>b - </a:t>
            </a:r>
            <a:r>
              <a:rPr lang="cs-CZ" sz="2000" dirty="0" smtClean="0"/>
              <a:t>úhel lomu</a:t>
            </a:r>
          </a:p>
          <a:p>
            <a:pPr>
              <a:buFont typeface="Symbol" pitchFamily="18" charset="2"/>
              <a:buChar char=" "/>
            </a:pPr>
            <a:r>
              <a:rPr lang="cs-CZ" sz="2000" dirty="0"/>
              <a:t> </a:t>
            </a:r>
            <a:r>
              <a:rPr lang="cs-CZ" sz="2000" dirty="0" smtClean="0"/>
              <a:t>    rozhraní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3762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1638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2123728" y="5421238"/>
            <a:ext cx="4392488" cy="456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8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>
                <a:latin typeface="Tahoma" pitchFamily="34" charset="0"/>
              </a:rPr>
              <a:t>Lom světla na rozhraní optických prostředí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cs-CZ" sz="2400" dirty="0"/>
              <a:t>Paprsek světla se při přechodu 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opticky </a:t>
            </a:r>
            <a:r>
              <a:rPr lang="cs-CZ" sz="2400" dirty="0"/>
              <a:t>řidšího prostředí do 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opticky </a:t>
            </a:r>
            <a:r>
              <a:rPr lang="cs-CZ" sz="2400" dirty="0"/>
              <a:t>hustšího prostředí láme 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FF9900"/>
                </a:solidFill>
              </a:rPr>
              <a:t>ke </a:t>
            </a:r>
            <a:r>
              <a:rPr lang="cs-CZ" sz="2400" b="1" dirty="0">
                <a:solidFill>
                  <a:srgbClr val="FF9900"/>
                </a:solidFill>
              </a:rPr>
              <a:t>kolmici 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Platí:</a:t>
            </a:r>
            <a:r>
              <a:rPr lang="cs-CZ" sz="2400" b="1" dirty="0" smtClean="0">
                <a:solidFill>
                  <a:srgbClr val="FF9900"/>
                </a:solidFill>
              </a:rPr>
              <a:t>  </a:t>
            </a:r>
            <a:r>
              <a:rPr lang="el-GR" sz="3200" b="1" dirty="0" smtClean="0">
                <a:solidFill>
                  <a:srgbClr val="FF9900"/>
                </a:solidFill>
              </a:rPr>
              <a:t>α</a:t>
            </a:r>
            <a:r>
              <a:rPr lang="cs-CZ" sz="3200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>
                <a:solidFill>
                  <a:srgbClr val="FF9900"/>
                </a:solidFill>
                <a:cs typeface="Arial" charset="0"/>
              </a:rPr>
              <a:t>&gt;</a:t>
            </a:r>
            <a:r>
              <a:rPr lang="cs-CZ" sz="3200" b="1" dirty="0">
                <a:solidFill>
                  <a:srgbClr val="FF9900"/>
                </a:solidFill>
                <a:cs typeface="Arial" charset="0"/>
              </a:rPr>
              <a:t> </a:t>
            </a:r>
            <a:r>
              <a:rPr lang="el-GR" sz="3200" b="1" dirty="0">
                <a:solidFill>
                  <a:srgbClr val="FF9900"/>
                </a:solidFill>
              </a:rPr>
              <a:t>β</a:t>
            </a:r>
            <a:endParaRPr lang="cs-CZ" sz="3200" b="1" dirty="0">
              <a:solidFill>
                <a:srgbClr val="FF99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smtClean="0"/>
              <a:t>Důsledek: Např</a:t>
            </a:r>
            <a:r>
              <a:rPr lang="cs-CZ" sz="2000" dirty="0"/>
              <a:t>. při pohledu z </a:t>
            </a:r>
            <a:r>
              <a:rPr lang="cs-CZ" sz="2000" dirty="0" smtClean="0"/>
              <a:t>břehu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smtClean="0"/>
              <a:t>do </a:t>
            </a:r>
            <a:r>
              <a:rPr lang="cs-CZ" sz="2000" dirty="0"/>
              <a:t>vody dochází ke zkreslení – předměty jsou posunuté a zdeformované</a:t>
            </a:r>
            <a:endParaRPr lang="en-US" sz="2000" dirty="0"/>
          </a:p>
          <a:p>
            <a:pPr marL="609600" indent="-609600"/>
            <a:endParaRPr lang="cs-CZ" sz="2400" dirty="0" smtClean="0"/>
          </a:p>
          <a:p>
            <a:pPr marL="609600" indent="-609600"/>
            <a:r>
              <a:rPr lang="cs-CZ" sz="2400" dirty="0" smtClean="0"/>
              <a:t>Při </a:t>
            </a:r>
            <a:r>
              <a:rPr lang="cs-CZ" sz="2400" dirty="0"/>
              <a:t>přechodu z opticky hustšího prostředí do </a:t>
            </a:r>
            <a:r>
              <a:rPr lang="cs-CZ" sz="2400" dirty="0" smtClean="0"/>
              <a:t>opticky</a:t>
            </a:r>
          </a:p>
          <a:p>
            <a:pPr marL="0" indent="0">
              <a:buNone/>
            </a:pPr>
            <a:r>
              <a:rPr lang="cs-CZ" sz="2400" dirty="0" smtClean="0"/>
              <a:t>řidšího </a:t>
            </a:r>
            <a:r>
              <a:rPr lang="cs-CZ" sz="2400" dirty="0"/>
              <a:t>prostředí láme </a:t>
            </a:r>
            <a:r>
              <a:rPr lang="cs-CZ" sz="2400" b="1" dirty="0">
                <a:solidFill>
                  <a:srgbClr val="FF9900"/>
                </a:solidFill>
              </a:rPr>
              <a:t>od kolmice </a:t>
            </a:r>
          </a:p>
          <a:p>
            <a:pPr marL="0" indent="0">
              <a:buNone/>
            </a:pPr>
            <a:r>
              <a:rPr lang="cs-CZ" sz="2400" dirty="0" smtClean="0"/>
              <a:t>Platí</a:t>
            </a:r>
            <a:r>
              <a:rPr lang="cs-CZ" sz="2400" dirty="0" smtClean="0">
                <a:latin typeface="Tahoma" pitchFamily="34" charset="0"/>
              </a:rPr>
              <a:t>:</a:t>
            </a:r>
            <a:r>
              <a:rPr lang="cs-CZ" sz="2400" b="1" dirty="0" smtClean="0">
                <a:solidFill>
                  <a:srgbClr val="FF9900"/>
                </a:solidFill>
                <a:latin typeface="Tahoma" pitchFamily="34" charset="0"/>
              </a:rPr>
              <a:t> </a:t>
            </a:r>
            <a:r>
              <a:rPr lang="el-GR" sz="2800" b="1" dirty="0" smtClean="0">
                <a:solidFill>
                  <a:srgbClr val="FF9900"/>
                </a:solidFill>
              </a:rPr>
              <a:t>α</a:t>
            </a:r>
            <a:r>
              <a:rPr lang="cs-CZ" sz="2800" b="1" dirty="0" smtClean="0">
                <a:solidFill>
                  <a:srgbClr val="FF9900"/>
                </a:solidFill>
              </a:rPr>
              <a:t> </a:t>
            </a:r>
            <a:r>
              <a:rPr lang="en-US" sz="2800" b="1" dirty="0">
                <a:solidFill>
                  <a:srgbClr val="FF9900"/>
                </a:solidFill>
                <a:cs typeface="Arial" charset="0"/>
              </a:rPr>
              <a:t>&lt;</a:t>
            </a:r>
            <a:r>
              <a:rPr lang="cs-CZ" sz="2800" b="1" dirty="0">
                <a:solidFill>
                  <a:srgbClr val="FF9900"/>
                </a:solidFill>
                <a:cs typeface="Arial" charset="0"/>
              </a:rPr>
              <a:t> </a:t>
            </a:r>
            <a:r>
              <a:rPr lang="el-GR" sz="2800" b="1" dirty="0">
                <a:solidFill>
                  <a:srgbClr val="FF9900"/>
                </a:solidFill>
              </a:rPr>
              <a:t>β</a:t>
            </a:r>
            <a:endParaRPr lang="en-US" sz="2800" b="1" dirty="0">
              <a:latin typeface="Tahoma" pitchFamily="34" charset="0"/>
            </a:endParaRP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384376" cy="195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579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1660</Words>
  <Application>Microsoft Office PowerPoint</Application>
  <PresentationFormat>Předvádění na obrazovce (4:3)</PresentationFormat>
  <Paragraphs>220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Tok</vt:lpstr>
      <vt:lpstr>Světelné jevy</vt:lpstr>
      <vt:lpstr>Šíření a rychlost světla</vt:lpstr>
      <vt:lpstr>Odraz světla</vt:lpstr>
      <vt:lpstr>Zobrazení rovinným zrcadlem</vt:lpstr>
      <vt:lpstr>Kulová zrcadla</vt:lpstr>
      <vt:lpstr>Zobrazení kulovými zrcadly</vt:lpstr>
      <vt:lpstr>Výsledky zobrazení</vt:lpstr>
      <vt:lpstr>Lom světla  </vt:lpstr>
      <vt:lpstr>Lom světla na rozhraní optických prostředí</vt:lpstr>
      <vt:lpstr>Úplný odraz</vt:lpstr>
      <vt:lpstr>Čočky</vt:lpstr>
      <vt:lpstr>Popis čoček</vt:lpstr>
      <vt:lpstr>Zobrazování čočkami</vt:lpstr>
      <vt:lpstr>Zobrazení čočkou</vt:lpstr>
      <vt:lpstr>Zobrazení spojnou čočkou</vt:lpstr>
      <vt:lpstr>Zobrazení rozptylnou čočkou</vt:lpstr>
      <vt:lpstr>OKO</vt:lpstr>
      <vt:lpstr>Stavba sítnice</vt:lpstr>
      <vt:lpstr>Prezentace aplikace PowerPoint</vt:lpstr>
      <vt:lpstr>Vady oka</vt:lpstr>
      <vt:lpstr>Optické přístroje</vt:lpstr>
      <vt:lpstr>  Mikroskop </vt:lpstr>
      <vt:lpstr>Dalekohled</vt:lpstr>
      <vt:lpstr>   Galileův (pozemský, holandský) dalekohled</vt:lpstr>
      <vt:lpstr> Kepplerův (hvězdářský) dalekohlad</vt:lpstr>
      <vt:lpstr>Prezentace aplikace PowerPoint</vt:lpstr>
      <vt:lpstr>Newtonův hvězdářský dalekohled</vt:lpstr>
      <vt:lpstr>Hvězdářské dalekohledy</vt:lpstr>
      <vt:lpstr>Disperze světla</vt:lpstr>
      <vt:lpstr>Barevné spektrum</vt:lpstr>
      <vt:lpstr>Barevné spektrum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Světelné jevy</dc:title>
  <dc:creator>jitka3</dc:creator>
  <cp:lastModifiedBy>jitka3</cp:lastModifiedBy>
  <cp:revision>27</cp:revision>
  <dcterms:created xsi:type="dcterms:W3CDTF">2013-05-13T09:12:16Z</dcterms:created>
  <dcterms:modified xsi:type="dcterms:W3CDTF">2013-05-26T16:22:26Z</dcterms:modified>
</cp:coreProperties>
</file>